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46" r:id="rId3"/>
    <p:sldId id="262" r:id="rId4"/>
    <p:sldId id="357" r:id="rId5"/>
    <p:sldId id="358" r:id="rId6"/>
    <p:sldId id="289" r:id="rId7"/>
    <p:sldId id="294" r:id="rId8"/>
    <p:sldId id="295" r:id="rId9"/>
    <p:sldId id="298" r:id="rId10"/>
    <p:sldId id="347" r:id="rId11"/>
    <p:sldId id="299" r:id="rId12"/>
    <p:sldId id="301" r:id="rId13"/>
    <p:sldId id="300" r:id="rId14"/>
    <p:sldId id="302" r:id="rId15"/>
    <p:sldId id="317" r:id="rId16"/>
    <p:sldId id="305" r:id="rId17"/>
    <p:sldId id="304" r:id="rId18"/>
    <p:sldId id="313" r:id="rId19"/>
    <p:sldId id="315" r:id="rId20"/>
    <p:sldId id="316" r:id="rId21"/>
    <p:sldId id="321" r:id="rId22"/>
    <p:sldId id="259" r:id="rId23"/>
    <p:sldId id="335" r:id="rId24"/>
    <p:sldId id="336" r:id="rId25"/>
    <p:sldId id="337" r:id="rId26"/>
    <p:sldId id="338" r:id="rId27"/>
    <p:sldId id="339" r:id="rId28"/>
    <p:sldId id="329" r:id="rId29"/>
    <p:sldId id="322" r:id="rId30"/>
    <p:sldId id="327" r:id="rId31"/>
    <p:sldId id="345" r:id="rId32"/>
    <p:sldId id="340" r:id="rId33"/>
    <p:sldId id="344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CB692-E75F-459C-BB1C-4A40F2CDF172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7846D-3624-47F2-A62F-6B460B2ED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593F9-CEF8-4734-BC83-28E07FD094DB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0FC0E-65B4-47A3-A8C8-4D1E3852E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8EF09-3042-446E-B93A-6BDEECB6C14F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919DC-7382-4BF8-BBA5-C490B5689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1D2DE4-93E9-4891-AA44-56F9D7054652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6D7EF8D-D44C-4F3E-95AD-A40667319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19FB1-0F4D-4F58-BD46-52EDE70633F4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26202-986D-4B81-84E0-48E9E18EF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03006-7FA8-46DD-ACDC-ECE40DA96C71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94356-6F5B-4F3E-AE74-323D67F42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F2CDF-5B98-4ED7-9F06-1F7451C120E1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A482-86BD-4881-87BE-D59A6D531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5CCD6D3-36D4-4B83-9E5E-485D6CD7E90E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029D98E-7B9C-4C7A-AB17-AEA4C2C54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E9B82-295A-4555-81BD-8A61D28CF7DA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2D29D-7412-4E3A-BB4B-B91C03CE8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AE41CC1-E8F3-4D9E-B5AA-2E5455CA5A52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7F23369-07EE-4D93-B284-801ED367A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1EF6C01-3CBE-4A08-8804-88CF2711F74D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874183C-7CEA-452B-8325-4A8AD0C46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B6E91A0-0E40-46F0-9E93-862D180D47A8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4D7A1E4-8F3B-400F-899A-2A8893FD0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713" y="1773238"/>
            <a:ext cx="6694487" cy="22320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sz="32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solidFill>
                  <a:schemeClr val="tx1"/>
                </a:solidFill>
              </a:rPr>
              <a:t>Лекция </a:t>
            </a:r>
            <a:r>
              <a:rPr lang="ru-RU" cap="none" dirty="0" smtClean="0">
                <a:solidFill>
                  <a:schemeClr val="tx1"/>
                </a:solidFill>
              </a:rPr>
              <a:t>9 </a:t>
            </a:r>
            <a:r>
              <a:rPr lang="ru-RU" cap="none" dirty="0" smtClean="0">
                <a:solidFill>
                  <a:schemeClr val="tx1"/>
                </a:solidFill>
              </a:rPr>
              <a:t>.</a:t>
            </a:r>
            <a:r>
              <a:rPr lang="ru-RU" cap="none" dirty="0" err="1" smtClean="0">
                <a:solidFill>
                  <a:schemeClr val="tx1"/>
                </a:solidFill>
              </a:rPr>
              <a:t>Экстернальные</a:t>
            </a:r>
            <a:r>
              <a:rPr lang="ru-RU" cap="none" dirty="0" smtClean="0">
                <a:solidFill>
                  <a:schemeClr val="tx1"/>
                </a:solidFill>
              </a:rPr>
              <a:t> эффекты и теоретические аспекты выбора и принятия решений в природоохранной сфере.</a:t>
            </a:r>
            <a:r>
              <a:rPr lang="ru-RU" b="0" cap="none" dirty="0" smtClean="0"/>
              <a:t> 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8175" y="4292600"/>
            <a:ext cx="6550025" cy="20828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              Лектор: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eaLnBrk="1" hangingPunct="1"/>
            <a:r>
              <a:rPr lang="ru-RU" sz="2600" smtClean="0">
                <a:solidFill>
                  <a:schemeClr val="tx1"/>
                </a:solidFill>
                <a:latin typeface="Times New Roman" pitchFamily="18" charset="0"/>
              </a:rPr>
              <a:t>            профессор В. Н. Гавриленко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075240" cy="157018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</a:rPr>
              <a:t>Классификация внешних эффектов( </a:t>
            </a:r>
            <a:r>
              <a:rPr lang="ru-RU" sz="2400" b="1" i="1" cap="none" dirty="0" err="1" smtClean="0">
                <a:solidFill>
                  <a:schemeClr val="tx1"/>
                </a:solidFill>
                <a:latin typeface="Times New Roman" pitchFamily="18" charset="0"/>
              </a:rPr>
              <a:t>экстерналий</a:t>
            </a:r>
            <a:r>
              <a:rPr lang="ru-RU" sz="2400" b="1" i="1" cap="none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</a:rPr>
              <a:t>. 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 экологических </a:t>
            </a:r>
            <a:r>
              <a:rPr lang="ru-RU" sz="2400" b="1" cap="none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sz="24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цене товара.</a:t>
            </a:r>
            <a:r>
              <a:rPr lang="ru-RU" sz="2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55299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989138"/>
            <a:ext cx="6840538" cy="431958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Темпоральные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временные, между поколениями)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Отрицательные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еловечество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создает огромные экологические, экономические и социальные проблемы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будущих поколений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сужая их возможности удовлетворять их собственные нужды,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резкого увеличения затрат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 сравнению с современными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2.Положительные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-технологические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прорывы, достижения научно-технической революции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современников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создают возможности по снижению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затрат в будущем.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Межсекторальные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между отраслями экономики)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трицательные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возникают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связи с развитием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природо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-эксплуатирующих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секторов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экономики, наносящих значительный экологический и экономический ущерб другим секторам народного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хозяйства(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добыча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калийной соли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приводит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 выбытию и деградации лучших сельскохозяйственных земель из оборота и необходимости дополнительных затрат на компенсацию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ущерба).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Положительные-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одних секторов может дать значительный экономический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эффект в других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углубления переработки продукции и увеличения ее выхода может позволить уменьшить затраты на добычу первичных природных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ресурсов).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Глобальные (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межстрановые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внешних эффектов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, которые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возникают в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одной стране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но имеют значения в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масштабах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планеты: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выбросы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загрязняющих веществ в атмосферу, загрязнения рек и другие экологические воздействия (авария на Чернобыльской АЭС)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 одних странах создают значительные эколого-экономические проблемы в других странах и требуют для своего решения значительных дополнительных затрат.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 Локальные 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микроуровеньЭк.ЭС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5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ограниченной территории рассматривается предприятие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загрязнитель 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анализируются вызываемые его деятельностью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внешние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издержки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реципиентов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(другие предприятия, население, природные объекты и пр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.)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2.5.Условия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оптимизации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чистой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прибыли в условиях свободной конкуренции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1) производители и потребители стремятся </a:t>
            </a:r>
            <a:r>
              <a:rPr lang="ru-RU" sz="26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оптимизировать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свои выгоды;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2) затраты на производство продукции и отпускные цены являются </a:t>
            </a:r>
            <a:r>
              <a:rPr lang="ru-RU" sz="26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функциями товарооборота;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3) соотношение между затратами и ценами (</a:t>
            </a:r>
            <a:r>
              <a:rPr lang="ru-RU" sz="26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кривые предложения и спроса)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не зависит от воли производителя и потребителя;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4) действия одного лица не затрагивают интересы других лиц;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 5) </a:t>
            </a:r>
            <a:r>
              <a:rPr lang="ru-RU" sz="2600" b="1" i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все ресурсы и товары являются частной собственностью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3.2.Необходимость учета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цене товара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Существование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ставит вопрос о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реальной цене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продукции предприятий-загрязнителей для общества.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2.Очевидно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недоучет в цене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экстернальных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издержек, неэффективность рынка в их адекватном отражении искажает цену и делает ее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заниженной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точки зрения действительных общественных издержек.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случае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отрицательных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имеет место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перепроизводство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«вредных» товаров и услуг, в случае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положительных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внешних эффектов -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недопроизводство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товаров и услуг.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0"/>
            <a:ext cx="7467600" cy="16414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7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 Рыночное формирование цены на продукцию химического завода без учета экстерналий  </a:t>
            </a:r>
            <a:r>
              <a:rPr lang="ru-RU" sz="24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1-ПРЕДЛОЖЕНИЕ, 2-СПРОС).</a:t>
            </a: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773238"/>
            <a:ext cx="7777163" cy="489585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3.4 .Формирование рыночной цены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спроса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представляет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собой функциональную зависимость цены от количества товара.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Равновесная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цена Р</a:t>
            </a:r>
            <a:r>
              <a:rPr lang="ru-RU" b="1" i="1" baseline="-25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Если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количество произведенной и реализованной продукции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меньше количества, соответствующего точке пересечения двух кривых, то цена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которую покупатель готов заплатить, соответствует большему количеству продукции по кривой предложения, и поэтому производители заинтересованы в увеличении выпуска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продукции.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Если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количество изготовленной и реализованной продукции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больше количества, задаваемого точкой пересечения, то цена, которую покупатель готов заплатить, соответствует меньшему количеству продукции по кривой предложения. В этом случае производитель вынужден сократить производство товаров.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3.5.Учет экологических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Когда в процессе производства используются такие ресурсы окружающей среды, которые не являются частной собственностью (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воздух, вода, ассимиляционный потенциал экосистем и т.п.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), и действия одного лица затрагивают интересы других лиц, эти условия не выполняются.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Таким образом, затраты на производство товаров занижаются вследствие отсутствия затрат на те ресурсы, которые потребуются для восстановления нанесенного ущерба, причиненного в результате загрязнения, или для предупреждения загрязнения.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433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mtClean="0"/>
              <a:t>25.Природа внешних эффектов (экстерналий) в экономике природопользования. Классификация внешних эффектов( экстерналий). Учет внешних эффектов в цене товара. Лек 7</a:t>
            </a:r>
          </a:p>
          <a:p>
            <a:pPr eaLnBrk="1" hangingPunct="1"/>
            <a:r>
              <a:rPr lang="ru-RU" smtClean="0"/>
              <a:t>26. Интернализация внешних эффектов. Пигувианский налог. Механизмы интернализации экологических издержек. Лек 7</a:t>
            </a:r>
          </a:p>
          <a:p>
            <a:pPr eaLnBrk="1" hangingPunct="1"/>
            <a:r>
              <a:rPr lang="ru-RU" smtClean="0"/>
              <a:t>27. Экологические издержки. Классификация и виды затрат на природоохранную деятельность. Лек 11стоит ли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3.6. формирование цены на продукцию химического завода 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учетом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1-предложение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2-спрос).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628775"/>
            <a:ext cx="7632700" cy="496887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3.7. Формирование рыночной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цены с учетом интересов общества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1.В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условиях отсутствия государственного воздействия посредством налогов, штрафов, законов и т.д. с точки зрения производителя без учета внешних издержек его оптимальный объем производства равен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 цене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2.Учет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сдвигает кривую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предложений  влево и вверх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1'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Учет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внешних издержек привел к уменьшению «грязного» производства на величину </a:t>
            </a:r>
            <a:r>
              <a:rPr lang="en-US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Q'</a:t>
            </a:r>
            <a:r>
              <a:rPr lang="ru-RU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повысил цену до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P'</a:t>
            </a:r>
            <a:r>
              <a:rPr lang="ru-RU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3.Чтобы сохранить прежние объемы выпуска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необходимо еще повысить цену. Поскольку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повышение отпускной цены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P'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меньше, чем величина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то часть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i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должна оплачивается покупателем, а часть - производителем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4.Интернализация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внешних эффектов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751013"/>
            <a:ext cx="6096000" cy="4572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0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938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4.1.Основные определения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Содержимое 1"/>
          <p:cNvSpPr>
            <a:spLocks noGrp="1"/>
          </p:cNvSpPr>
          <p:nvPr>
            <p:ph idx="1"/>
          </p:nvPr>
        </p:nvSpPr>
        <p:spPr>
          <a:xfrm>
            <a:off x="500063" y="1484313"/>
            <a:ext cx="8229600" cy="4945062"/>
          </a:xfrm>
        </p:spPr>
        <p:txBody>
          <a:bodyPr/>
          <a:lstStyle/>
          <a:p>
            <a:pPr marL="117475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Внешние эффекты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- эффекты, которые лицо, принимающее решения, накладывает на благосостояние третьих лиц</a:t>
            </a:r>
          </a:p>
          <a:p>
            <a:pPr marL="117475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Транзакционные издержки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- издержки, которые обслуживают и рыночный механизм и  функционирование рыночных институтов </a:t>
            </a:r>
          </a:p>
          <a:p>
            <a:pPr marL="117475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b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Рыночные провалы –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  ситуации, когда рынок  не способен самостоятельно, без внешнего вмешательства генерировать эффективные для отдельных индивидов и общества  в целом решения,  согласовывать частный и общественный оптимумы</a:t>
            </a:r>
          </a:p>
          <a:p>
            <a:pPr marL="117475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Парето-эффективность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 - улучшение экономического положения ни одного из хозяйствующих субъектов невозможно без ухудшения положения любого другого индивида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4.2. Проблема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затрат и издержек, связанных с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экстерналиями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предприятия-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минимизации своих частных затрат для увеличения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прибыли (затраты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загрязнения не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включаются в себестоимость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продукции).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бщество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население,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другие предприниматели будут вынуждены тратить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свои дополнительные средства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ликвидацию нанесенного им ущерба.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Общественные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затраты и издержки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производство продукции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составят: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ОЗ	= ИЗ + ЭИ,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ОЗ - общественные затраты и издержки;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 - индивидуальные издержки;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ЭИ -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экстернальные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издержки.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2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1.ПРИРОДА ВНЕШНИХ ЭФФЕКТОВ ( </a:t>
            </a:r>
            <a:r>
              <a:rPr lang="ru-RU" sz="2600" b="1" i="1" cap="none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sz="2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2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ЭКОНОМИКЕ ПРИРОДОПОЛЬЗОВАНИЯ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727233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4.3.КАК ПРОВЕСТИ ИНТЕРНАЛИЗАЦИЮ ЭКОЛОГИЧЕСКИХ ИЗДЕРЖЕК</a:t>
            </a:r>
          </a:p>
        </p:txBody>
      </p:sp>
      <p:sp>
        <p:nvSpPr>
          <p:cNvPr id="45058" name="Объект 2"/>
          <p:cNvSpPr>
            <a:spLocks noGrp="1"/>
          </p:cNvSpPr>
          <p:nvPr>
            <p:ph sz="quarter" idx="1"/>
          </p:nvPr>
        </p:nvSpPr>
        <p:spPr>
          <a:xfrm>
            <a:off x="250825" y="1341438"/>
            <a:ext cx="8281988" cy="5132387"/>
          </a:xfrm>
        </p:spPr>
        <p:txBody>
          <a:bodyPr/>
          <a:lstStyle/>
          <a:p>
            <a:pPr marL="117475" indent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2600" b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   Интернализация издержек </a:t>
            </a:r>
            <a:r>
              <a:rPr lang="ru-RU" b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превращение экологических издержек во внутренние издержки предприятия-загрязнителя, которые влияют на его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рентабельность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,посредством возложения на нарушителей полных издержек. </a:t>
            </a:r>
          </a:p>
          <a:p>
            <a:pPr marL="117475" indent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1.Законодательная деятельность государства по защите невозобновимых ресурсов</a:t>
            </a:r>
          </a:p>
          <a:p>
            <a:pPr marL="117475" indent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2.Стимулирование инвестиций в природоохранные отрасли</a:t>
            </a:r>
          </a:p>
          <a:p>
            <a:pPr marL="117475" indent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3.Законодательно-правовой принцип- «загрязнитель платит».</a:t>
            </a:r>
            <a:r>
              <a:rPr lang="ru-RU" sz="2600" b="1" smtClean="0">
                <a:solidFill>
                  <a:srgbClr val="9A3D01"/>
                </a:solidFill>
                <a:latin typeface="Times New Roman" pitchFamily="18" charset="0"/>
                <a:cs typeface="Times New Roman" pitchFamily="18" charset="0"/>
              </a:rPr>
              <a:t> Налоги Пигу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специальные экологические налоги, которые служат превращению внешних отрицательных эффектов во внутренние издержки фирмы-загрязнителя природной среды:</a:t>
            </a:r>
          </a:p>
          <a:p>
            <a:pPr marL="117475" indent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marL="117475" indent="0" eaLnBrk="1" hangingPunct="1"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4.6.МЕХАНИЗМЫ ИНТЕРНАЛИЗАЦИИ ЭКОЛОГИЧЕСКИХ ИЗДЕРЖЕК</a:t>
            </a:r>
            <a:r>
              <a:rPr lang="ru-RU" b="1" cap="none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1.Реализация принципа—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«загрязнитель платит».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Государство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использует прямое регулирование 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законы, нормативы, стандарты и т. д.)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экономические инструменты 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налоги, платежи, субсидии и т.д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.).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Учета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общественных интересов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 анализе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общего соотношения выгод предприятия-загрязнителя и компенсаций с его стороны жертвам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загрязнения(Парето-эффективность -улучшение экономического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положения ни одного из хозяйствующих субъектов невозможно без ухудшения положения любого другого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индивида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 Теорема Р.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Коуза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075613" cy="5205412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                        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1. имущественные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права  на природные ресурсы четко определены и могут передаваться от одного лица к другому;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2.трансакционные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издержки по установлению имущественных прав и проведению переговоров между участниками рыночных операций незначительны, и ими можно пренебречь;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3.обеспечен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свободный доступ к информации, касающейся загрязнения среды и экономического ущерба (издержек) от этого загрязнения;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4.число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участников переговоров относительно невелико,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То: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внешние издержки от загрязнение среды могут быть </a:t>
            </a:r>
            <a:r>
              <a:rPr lang="ru-RU" b="1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интернализированы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путем прямых рыночных переговоров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между виновником загрязнения среды  и  его жертвой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4.5.Методы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инструменты регулирования экологических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47825"/>
            <a:ext cx="7489825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1014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1.1.Хозяйственная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и загрязнение окружающей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147050" cy="4989041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ходе экономической деятельности происходит постоянное воздействие на природу, людей, различные объекты и т.д. </a:t>
            </a:r>
            <a:endParaRPr lang="ru-RU" sz="22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420888"/>
            <a:ext cx="7848798" cy="38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53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Хозяйственная деятельность и экологические издержки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91264" cy="506117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кологические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издержки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предприятия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снижение вредного воздействия на ОС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являются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внутренними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интернальными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издержками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входят в состав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общих затрат на производство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товаров (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цена). За них платит покупатель.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Внешние экологические эффекты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 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социальные затраты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издержки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других фирм,  домашних хозяйств, физических лиц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связаны с экологическим ущербом, обусловленным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производственной  деятельностью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предприятия-загрязнителя.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3.Внешние экологические издержки (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связаны с   ограниченностью АПОС. 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396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Основные определения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Внешние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эффекты( экологические </a:t>
            </a:r>
            <a:r>
              <a:rPr lang="ru-RU" b="1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издержки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отраженные в цене создаваемого продукта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предприятием- загрязнителем природы   и  влияющие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благосостояние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третьих лиц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являющихся его экономическими партнерами.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Причины: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а) Использование природной среды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предприятиями  для обезвреживания своих загрязнений (сбросы использованной воды, выбросы вредных веществ,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захоронение отходов) приводят к тому, что третьи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лица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население, другие предприятия)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вынуждены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затраты на   ликвидацию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нежелательных последствий от загрязнения  окружающей природной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б) Практически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всегда  действия одного предприятия, потребителя природных ресурсов,  затрагивают интересы общества и других субъектов хозяйствования.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Особенности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они могут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возникать как в результате производства, так и потребления товаров и услуг.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2.экстерналии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имеют место, когда действия фирмы или индивидуума непосредственно влияют на издержки и выгоды каких-либо других фирм или индивидуумов;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3.внешние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эффекты не находят полного отражения в рыночных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ценах товара 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4. для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характерно воздействие на третьи лица, не принимающих участие в рыночной сделке как продавцы или покупатели, и отнесение части издержек или выгод от сделки на их счет.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5. Внешние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эффекты возникают, когда производство или потребление товаров и услуг порождает некомпенсируемые издержки у какой-нибудь третьей стороны.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Отрицательные и положительные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075613" cy="5060950"/>
          </a:xfrm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Положительные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деятельность одной стороны приносит выгоды другим, увеличивает их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благосостояние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хороший сосед по даче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Отрицательные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деятельность одной стороны вызывает издержки у других сторон, уменьшение их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благосостояния(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дом вблизи автотрассы) </a:t>
            </a: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3.Отрицательные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экологические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экстерналии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стоимость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ущерба, причиненного окружающей среде, а также субъектам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хозяйствования, населению  вследствие загрязнения  не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входит в затраты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производителя 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 сказываются на экономическом положении самих загрязнителей.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Феномен отрицательных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экстерналий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-основа охраны окружающей среды.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6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749</TotalTime>
  <Words>1621</Words>
  <Application>Microsoft Office PowerPoint</Application>
  <PresentationFormat>Экран (4:3)</PresentationFormat>
  <Paragraphs>97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 Лекция 9 .Экстернальные эффекты и теоретические аспекты выбора и принятия решений в природоохранной сфере. </vt:lpstr>
      <vt:lpstr>Презентация PowerPoint</vt:lpstr>
      <vt:lpstr>1.ПРИРОДА ВНЕШНИХ ЭФФЕКТОВ ( экстерналий)   В ЭКОНОМИКЕ ПРИРОДОПОЛЬЗОВАНИЯ</vt:lpstr>
      <vt:lpstr>1.1.Хозяйственная деятельность и загрязнение окружающей среды.</vt:lpstr>
      <vt:lpstr>1.2. Хозяйственная деятельность и экологические издержки.</vt:lpstr>
      <vt:lpstr>1.3. Основные определения  </vt:lpstr>
      <vt:lpstr>1.4. Особенности экстерналий</vt:lpstr>
      <vt:lpstr>1.5. Отрицательные и положительные экстерналии</vt:lpstr>
      <vt:lpstr>Презентация PowerPoint</vt:lpstr>
      <vt:lpstr>2. Классификация внешних эффектов( экстерналий). Учет экологических экстерналий в цене товара.  </vt:lpstr>
      <vt:lpstr>2.1. Темпоральные (временные, между поколениями) экстерналии. </vt:lpstr>
      <vt:lpstr>2.2. Межсекторальные (между отраслями экономики) экстерналии </vt:lpstr>
      <vt:lpstr>2.3. Глобальные (межстрановые) экстерналии </vt:lpstr>
      <vt:lpstr>2.4. Локальные  экстерналии (микроуровеньЭк.ЭС)</vt:lpstr>
      <vt:lpstr>2.5.Условия оптимизации чистой прибыли в условиях свободной конкуренции</vt:lpstr>
      <vt:lpstr>3.2.Необходимость учета экстерналий в цене товара </vt:lpstr>
      <vt:lpstr>3.3. Рыночное формирование цены на продукцию химического завода без учета экстерналий  (1-ПРЕДЛОЖЕНИЕ, 2-СПРОС).</vt:lpstr>
      <vt:lpstr>3.4 .Формирование рыночной цены</vt:lpstr>
      <vt:lpstr>3.5.Учет экологических экстерналий </vt:lpstr>
      <vt:lpstr>3.6. формирование цены на продукцию химического завода с учетом экстерналий (1-предложение, 2-спрос).</vt:lpstr>
      <vt:lpstr>3.7. Формирование рыночной цены с учетом интересов общества </vt:lpstr>
      <vt:lpstr>4.Интернализация внешних эффектов.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4.1.Основные определения</vt:lpstr>
      <vt:lpstr>4.2. Проблема затрат и издержек, связанных с экстерналиями</vt:lpstr>
      <vt:lpstr>4.3.КАК ПРОВЕСТИ ИНТЕРНАЛИЗАЦИЮ ЭКОЛОГИЧЕСКИХ ИЗДЕРЖЕК</vt:lpstr>
      <vt:lpstr>  4.6.МЕХАНИЗМЫ ИНТЕРНАЛИЗАЦИИ ЭКОЛОГИЧЕСКИХ ИЗДЕРЖЕК </vt:lpstr>
      <vt:lpstr>4.4. Теорема Р. Коуза </vt:lpstr>
      <vt:lpstr>4.5.Методы и инструменты регулирования экологических экстерналий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5 .Внешние эффекты (экстерналии ) и общественные интересы</dc:title>
  <dc:creator>User</dc:creator>
  <cp:lastModifiedBy>User</cp:lastModifiedBy>
  <cp:revision>44</cp:revision>
  <dcterms:created xsi:type="dcterms:W3CDTF">2018-08-24T09:45:20Z</dcterms:created>
  <dcterms:modified xsi:type="dcterms:W3CDTF">2019-03-26T06:47:57Z</dcterms:modified>
</cp:coreProperties>
</file>